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69"/>
  </p:notesMasterIdLst>
  <p:handoutMasterIdLst>
    <p:handoutMasterId r:id="rId70"/>
  </p:handoutMasterIdLst>
  <p:sldIdLst>
    <p:sldId id="118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429" r:id="rId20"/>
    <p:sldId id="430" r:id="rId21"/>
    <p:sldId id="431" r:id="rId22"/>
    <p:sldId id="432" r:id="rId23"/>
    <p:sldId id="292" r:id="rId24"/>
    <p:sldId id="293" r:id="rId25"/>
    <p:sldId id="294" r:id="rId26"/>
    <p:sldId id="295" r:id="rId27"/>
    <p:sldId id="297" r:id="rId28"/>
    <p:sldId id="298" r:id="rId29"/>
    <p:sldId id="300" r:id="rId30"/>
    <p:sldId id="301" r:id="rId31"/>
    <p:sldId id="814" r:id="rId32"/>
    <p:sldId id="815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964" r:id="rId55"/>
    <p:sldId id="324" r:id="rId56"/>
    <p:sldId id="325" r:id="rId57"/>
    <p:sldId id="326" r:id="rId58"/>
    <p:sldId id="327" r:id="rId59"/>
    <p:sldId id="328" r:id="rId60"/>
    <p:sldId id="813" r:id="rId61"/>
    <p:sldId id="1002" r:id="rId62"/>
    <p:sldId id="1003" r:id="rId63"/>
    <p:sldId id="1004" r:id="rId64"/>
    <p:sldId id="998" r:id="rId65"/>
    <p:sldId id="999" r:id="rId66"/>
    <p:sldId id="1000" r:id="rId67"/>
    <p:sldId id="1001" r:id="rId68"/>
  </p:sldIdLst>
  <p:sldSz cx="12192000" cy="6858000"/>
  <p:notesSz cx="6858000" cy="9144000"/>
  <p:custDataLst>
    <p:tags r:id="rId71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22" userDrawn="1">
          <p15:clr>
            <a:srgbClr val="A4A3A4"/>
          </p15:clr>
        </p15:guide>
        <p15:guide id="2" pos="28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5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-300" y="-108"/>
      </p:cViewPr>
      <p:guideLst>
        <p:guide orient="horz" pos="2122"/>
        <p:guide pos="28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handoutMaster" Target="handoutMasters/handout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7DCB74D-186F-4DD4-92EB-EC837E36116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2023/9/15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48A9BD-D9DC-4913-A44E-781AB7CF8E4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CCF70D3-16AA-442B-8690-09B531F189E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2023/9/15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BE214A9-298D-459D-AC71-B2CFF8D97309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632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83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04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24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45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65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86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06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27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47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99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68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88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29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49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70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90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11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31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523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728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19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933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13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34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54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752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95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16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36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57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77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403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98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18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39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59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80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00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209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41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61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82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608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02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23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43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43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643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848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053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25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46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66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813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10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30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51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53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73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94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14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01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22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42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1524000" y="1365250"/>
            <a:ext cx="9144000" cy="1063625"/>
          </a:xfrm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《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视域传奇Houdini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特效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课程大纲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》</a:t>
            </a:r>
            <a:b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第二阶段（面授课程）</a:t>
            </a:r>
            <a:endParaRPr lang="en-US" sz="1800" kern="12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147" name="副标题 2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lstStyle/>
          <a:p>
            <a:pPr eaLnBrk="1" hangingPunct="1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                                                               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主讲：吕新欣</a:t>
            </a:r>
          </a:p>
          <a:p>
            <a:pPr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                                                       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www.wowvfx.com</a:t>
            </a:r>
          </a:p>
          <a:p>
            <a:pPr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148" name="图片 2" descr="G:\报名.jpg报名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338" y="4129088"/>
            <a:ext cx="2122487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文本框 2"/>
          <p:cNvSpPr txBox="1"/>
          <p:nvPr/>
        </p:nvSpPr>
        <p:spPr>
          <a:xfrm>
            <a:off x="590550" y="6280150"/>
            <a:ext cx="1271588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报名咨询公众号</a:t>
            </a:r>
          </a:p>
        </p:txBody>
      </p:sp>
      <p:pic>
        <p:nvPicPr>
          <p:cNvPr id="6150" name="图片 2" descr="二维码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413" y="4024313"/>
            <a:ext cx="2305050" cy="230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文本框 2"/>
          <p:cNvSpPr txBox="1"/>
          <p:nvPr/>
        </p:nvSpPr>
        <p:spPr>
          <a:xfrm>
            <a:off x="2954338" y="6261100"/>
            <a:ext cx="1271587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技术文章公众号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9</a:t>
            </a:r>
          </a:p>
        </p:txBody>
      </p:sp>
      <p:sp>
        <p:nvSpPr>
          <p:cNvPr id="5529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存储数据特点与优缺点、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注意事项（陷阱）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A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ctivate、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 from Polygons、VDB Vector Split、VDB Vector Merge、Convert VDB、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Convert（sop）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VDB Smooth SDF、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VDB Smooth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 Combine、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from Particles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from particle fluid、VDB Reshape SDF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Advect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Lod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Resample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isualize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ree、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eormalize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df、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egment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y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onnectivity、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pheres、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racture、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dvect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oints、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nalysis、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M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orph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df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粘性拉丝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虫子沿表面爬行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</a:t>
            </a:r>
            <a:r>
              <a:rPr lang="en-US" altLang="en-US" sz="1200" b="1" dirty="0" err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不同拓扑（任意结构）模型的融合变形</a:t>
            </a:r>
            <a:endParaRPr lang="en-US" altLang="zh-CN" sz="12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endParaRPr lang="en-US" altLang="zh-CN" sz="12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30</a:t>
            </a:r>
          </a:p>
        </p:txBody>
      </p:sp>
      <p:sp>
        <p:nvSpPr>
          <p:cNvPr id="5734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节点：Cloud、Cloud Noise、Cloud Light、Sky Rig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（工具架）、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cloud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instance 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obj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oint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nstance 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Procedual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替换方法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Volume Deform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H19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：用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vop&amp;vex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自定义方法制作云、用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cloud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系列节点制作云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、云海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</a:t>
            </a:r>
            <a:r>
              <a:rPr lang="zh-CN" altLang="en-US" sz="1200" b="1" dirty="0" err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变形云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31</a:t>
            </a:r>
            <a:r>
              <a:rPr sz="2600" b="0" i="0">
                <a:latin typeface="Calibri" panose="020F0502020204030204"/>
              </a:rPr>
              <a:t>（材质VOP）</a:t>
            </a:r>
          </a:p>
        </p:txBody>
      </p:sp>
      <p:sp>
        <p:nvSpPr>
          <p:cNvPr id="5939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Material sop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Global Variables、Output Variables and Parameters（表面材质）、lambert、 texture、uv coords、uv position、</a:t>
            </a: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uv project、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uv noise、UV Project、UV Transform、lighting model、specular、trace、raytrace、frontfa</a:t>
            </a:r>
            <a:r>
              <a:rPr lang="en-US" altLang="zh-CN" sz="12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e、reflect、</a:t>
            </a: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refract、fresnel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、occlusion、irradiance、physical sss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原理：真实感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图形学中的光照模型、反射原理、折射原理、斯涅耳原理、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光线跟踪算法实现过程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材质的指定方法、mantra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三种渲染引擎介绍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、反折射次数设置方法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进行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renderpass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合成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材质层分层输出：漫反射层、反射层、高光层、折射层、AO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层、辐射度层、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层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层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Pz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层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层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自定义层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（菲涅尔层）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思考题：双面材质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32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uv tri-planar project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Output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Variables and Parameters（置换材质）、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ray hit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、transform、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crackle、mix、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color mix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Rest Position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surface vop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、properties、Material shader builder、Displace Along Normal、Shading Normal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inline code...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纹理、贴图滑动、材质组、置换与凹凸的理论区别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材质中的空间转换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与应用、置换原理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属性与材质的结合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使用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使用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vex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代码写材质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层贴图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、双面材质、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x-ray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反射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衰减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、多贴图无缝融合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程序纹理（砖墙、五角星）、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基于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置换的雨滴涟漪变形、碎块凹凸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思考题：龙鳞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33</a:t>
            </a:r>
          </a:p>
        </p:txBody>
      </p:sp>
      <p:sp>
        <p:nvSpPr>
          <p:cNvPr id="6349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节点：Principled Shader、Compute Lighting、Displacement Texture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PBR*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系列节点详解（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Diffuse、PBR Emission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PBR Reflection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Refraction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Metallic Reflection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SSS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Single Scatter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ayer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ix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shadow matte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物理材质参数详解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普通材质与物理材质相互转化的方法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材质质量调整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Materail Palette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下的材质球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层材质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阴影层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物理材质的分层输出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karma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实例：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水渐变成冰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34</a:t>
            </a:r>
          </a:p>
        </p:txBody>
      </p:sp>
      <p:sp>
        <p:nvSpPr>
          <p:cNvPr id="6553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Toon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Color Shader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Toon Outline Shader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obj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下各种灯光详解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、VEX Lit Fog、atmosphere...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全局照明光子与焦散光子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实例：海底焦散、几何体灯光、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卡通渲染、景深与运动模糊、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灯光雾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（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两种方法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环境雾（两种方法）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1"/>
          <p:cNvSpPr>
            <a:spLocks noGrp="1"/>
          </p:cNvSpPr>
          <p:nvPr>
            <p:ph type="ctrTitle"/>
          </p:nvPr>
        </p:nvSpPr>
        <p:spPr>
          <a:xfrm>
            <a:off x="3055938" y="257175"/>
            <a:ext cx="5764212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day3</a:t>
            </a:r>
            <a:r>
              <a:rPr lang="en-US" sz="2600" b="0" i="0" dirty="0">
                <a:latin typeface="Calibri" panose="020F0502020204030204"/>
              </a:rPr>
              <a:t>5</a:t>
            </a:r>
            <a:r>
              <a:rPr sz="2600" b="0" i="0" dirty="0">
                <a:latin typeface="Calibri" panose="020F0502020204030204"/>
              </a:rPr>
              <a:t>（VEX </a:t>
            </a:r>
            <a:r>
              <a:rPr lang="zh-CN" altLang="en-US" sz="2600" b="0" i="0" dirty="0" smtClean="0">
                <a:latin typeface="Calibri" panose="020F0502020204030204"/>
              </a:rPr>
              <a:t>语法总结</a:t>
            </a:r>
            <a:r>
              <a:rPr sz="2600" b="0" i="0" dirty="0" smtClean="0">
                <a:latin typeface="Calibri" panose="020F0502020204030204"/>
              </a:rPr>
              <a:t>）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6758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VEX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语法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总结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变量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向量与矩阵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分量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表示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符、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条件判断语句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（？：）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循环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语句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及中断操作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数组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、数组的切片操作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、字典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、自定义函数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调用外部库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、面向对象编程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wrangle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中的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return...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数组操作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数组函数、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pcfind()、nearpoints()、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neighbours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()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、polyneighbours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()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实例：将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rotate()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封装成可以指定轴心点的自定义函数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、编写向量类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day3</a:t>
            </a:r>
            <a:r>
              <a:rPr lang="en-US" sz="2600" b="0" i="0" dirty="0">
                <a:latin typeface="Calibri" panose="020F0502020204030204"/>
              </a:rPr>
              <a:t>6</a:t>
            </a:r>
            <a:r>
              <a:rPr sz="2600" b="0" i="0" dirty="0" smtClean="0">
                <a:latin typeface="Calibri" panose="020F0502020204030204"/>
              </a:rPr>
              <a:t>（</a:t>
            </a:r>
            <a:r>
              <a:rPr lang="en-US" sz="2600" b="0" i="0" dirty="0" smtClean="0">
                <a:latin typeface="Calibri" panose="020F0502020204030204"/>
              </a:rPr>
              <a:t>P</a:t>
            </a:r>
            <a:r>
              <a:rPr sz="2600" b="0" i="0" dirty="0" smtClean="0">
                <a:latin typeface="Calibri" panose="020F0502020204030204"/>
              </a:rPr>
              <a:t>OP）</a:t>
            </a:r>
            <a:r>
              <a:rPr lang="en-US" altLang="zh-CN" sz="1600" dirty="0" smtClean="0">
                <a:latin typeface="Calibri" panose="020F0502020204030204"/>
                <a:sym typeface="+mn-ea"/>
              </a:rPr>
              <a:t>(</a:t>
            </a:r>
            <a:r>
              <a:rPr lang="zh-CN" altLang="en-US" sz="1600" b="1" i="0" dirty="0" smtClean="0">
                <a:latin typeface="Calibri" panose="020F0502020204030204"/>
              </a:rPr>
              <a:t>开讲</a:t>
            </a:r>
            <a:r>
              <a:rPr lang="en-US" altLang="zh-CN" sz="1600" b="1" i="0" dirty="0" err="1" smtClean="0">
                <a:latin typeface="Calibri" panose="020F0502020204030204"/>
              </a:rPr>
              <a:t>dop</a:t>
            </a:r>
            <a:r>
              <a:rPr lang="zh-CN" altLang="en-US" sz="1600" b="1" i="0" dirty="0" smtClean="0">
                <a:latin typeface="Calibri" panose="020F0502020204030204"/>
              </a:rPr>
              <a:t>动力学模块</a:t>
            </a:r>
            <a:r>
              <a:rPr lang="en-US" altLang="zh-CN" sz="1600" dirty="0" smtClean="0">
                <a:latin typeface="Calibri" panose="020F0502020204030204"/>
                <a:sym typeface="+mn-ea"/>
              </a:rPr>
              <a:t>)</a:t>
            </a:r>
            <a:endParaRPr sz="1600" b="1" i="0" dirty="0">
              <a:latin typeface="Calibri" panose="020F0502020204030204"/>
            </a:endParaRPr>
          </a:p>
        </p:txBody>
      </p:sp>
      <p:sp>
        <p:nvSpPr>
          <p:cNvPr id="6963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粒子发射器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详解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location、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pop source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粒子解算器：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solver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常用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属性详解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节点：pop object、ground plane、pop force、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drag、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group、pop color、pop wrangle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vop、dopimport...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vex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控制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*系列节点的参数...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理论：动力学的运动数据更新过程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day3</a:t>
            </a:r>
            <a:r>
              <a:rPr lang="en-US" sz="2600" b="0" i="0">
                <a:latin typeface="Calibri" panose="020F0502020204030204"/>
              </a:rPr>
              <a:t>7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velocity、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spin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torque、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pop drag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spin drag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attract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四元数系列节点：quaternion 、mat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 quat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quaternion、quatquaternion to mat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x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、rotate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by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quaternion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Euler to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quaternion、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spherical linear interp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球面插值、quatquaternion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multiply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quatquaternion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to  angle/axis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vector to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quatquaternion、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make instance transform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粒子运动相关属性详解：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torque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w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targetv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airresist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targetw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spinresist...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理论：四元数基本公式与几何意义、四元数与矩阵的关系与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转化、四元数操作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模型垂直于另一个模型表面旋转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四元数方法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、球面分布（四元数方法）、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手动实现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pop attract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功能（基于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vop&amp;vex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思考题：车轮滚动方向与前进方向保持一致、旋转速度和移动精确匹配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day3</a:t>
            </a:r>
            <a:r>
              <a:rPr lang="en-US" sz="2600" b="0" i="0">
                <a:latin typeface="Calibri" panose="020F0502020204030204"/>
              </a:rPr>
              <a:t>8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sz="120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kumimoji="0" 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collision ignore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Limit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soft limit...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snippet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inline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修改内置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粒子碰撞属性：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hittotal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hitnum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hittotal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hitprim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hituv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hittime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hitnml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hitpos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friction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bounce...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粒子碰撞行为：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dead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stopped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stuck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sliding...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同一材质球指定多个贴图的方法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注：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天讲第三种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inline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内联方法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实例：蝴蝶群追踪小鸭子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自定义粒子追粒子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、碰撞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后模型切换、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撒豆成花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思考题：鸟撞击地面变成人后</a:t>
            </a:r>
            <a:r>
              <a:rPr kumimoji="0" lang="zh-CN" altLang="zh-CN" sz="1200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奔跑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ctrTitle"/>
          </p:nvPr>
        </p:nvSpPr>
        <p:spPr>
          <a:xfrm>
            <a:off x="3716338" y="257175"/>
            <a:ext cx="6246812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21</a:t>
            </a:r>
            <a:r>
              <a:rPr sz="2600" b="0" i="0" dirty="0">
                <a:latin typeface="Calibri" panose="020F0502020204030204"/>
              </a:rPr>
              <a:t>（VOP&amp;VEX）</a:t>
            </a:r>
            <a:r>
              <a:rPr lang="en-US" sz="1200" b="0" i="0" dirty="0">
                <a:latin typeface="Calibri" panose="020F0502020204030204"/>
              </a:rPr>
              <a:t>(</a:t>
            </a:r>
            <a:r>
              <a:rPr sz="1200" i="0" dirty="0">
                <a:latin typeface="Calibri" panose="020F0502020204030204"/>
              </a:rPr>
              <a:t>同时</a:t>
            </a:r>
            <a:r>
              <a:rPr sz="1100" i="0" dirty="0">
                <a:latin typeface="Calibri" panose="020F0502020204030204"/>
              </a:rPr>
              <a:t>讲解与vop对应的vex函数</a:t>
            </a:r>
            <a:r>
              <a:rPr lang="en-US" altLang="zh-CN" sz="1100" dirty="0" smtClean="0">
                <a:latin typeface="Calibri" panose="020F0502020204030204"/>
                <a:sym typeface="+mn-ea"/>
              </a:rPr>
              <a:t>)</a:t>
            </a:r>
            <a:endParaRPr sz="1100" i="0" dirty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节点：全局节点、数据类型转化、导入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属性的节点、参数节点、获取与设置分量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Houdini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中各个类型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noise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详解（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tubulence noise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、worley noise、voro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noi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noise、aa flow noise、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curl noise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unified noise...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与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纹理的连接方法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patterns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：涟漪变形、常用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vex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函数演示（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intersect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primuv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xyzdist...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vop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的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鱼游动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变形、向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vnoise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的细胞中心移动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day3</a:t>
            </a:r>
            <a:r>
              <a:rPr lang="en-US" sz="2600" b="0" i="0">
                <a:latin typeface="Calibri" panose="020F0502020204030204"/>
              </a:rPr>
              <a:t>9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力场节点总结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axis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drag spin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fan cone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flock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interact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kill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、pop hair internal force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pop local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meatball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speed limit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wind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curve force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advect by volumes、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spin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by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volumes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：风逐渐吹散变形沙人、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沙子渲染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自定义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fan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功能、自定义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spin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by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volumes功能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：群组运动自动躲避障碍物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40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float by 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volumes 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replicate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curl noise（无散噪波）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lookat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sop solver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、multi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ple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solver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粒子流概念与使用、</a:t>
            </a:r>
            <a:r>
              <a:rPr lang="zh-CN" altLang="zh-CN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sop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节点修改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dop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对象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fontAlgn="auto" hangingPunct="1"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海洋中的物体漂浮到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海面、粒子碰撞面分组、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彩色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礼花、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雨线飞溅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虫子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在角色身上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爬行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1200" b="1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曲线</a:t>
            </a:r>
            <a:r>
              <a:rPr lang="zh-CN" altLang="zh-CN" sz="12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无穿插</a:t>
            </a:r>
            <a:r>
              <a:rPr lang="zh-CN" altLang="en-US" sz="12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扩张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41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indent="-171450" algn="l" eaLnBrk="1" fontAlgn="auto" hangingPunct="1">
              <a:buFont typeface="Arial" panose="020B0604020202020204" pitchFamily="34" charset="0"/>
              <a:buChar char="•"/>
              <a:defRPr/>
            </a:pP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节点：pop sprite、pop fluid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精灵粒子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属性、材质、</a:t>
            </a:r>
            <a:r>
              <a:rPr kumimoji="0" lang="en-US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渲染...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视图显示渲染（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penGL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）输出</a:t>
            </a:r>
            <a:endParaRPr kumimoji="0" lang="en-US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粒子流体参数详解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使用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inline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内联方法为一个材质球指定多种贴图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实例：精灵烟雾（软件与硬件渲染）、魔法亮星、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雨水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流体模拟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、子弹射击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42</a:t>
            </a:r>
            <a:r>
              <a:rPr sz="2600" b="0" i="0">
                <a:latin typeface="Calibri" panose="020F0502020204030204"/>
              </a:rPr>
              <a:t>（PBD）</a:t>
            </a:r>
          </a:p>
        </p:txBody>
      </p:sp>
      <p:sp>
        <p:nvSpPr>
          <p:cNvPr id="8397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rain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ource、pop grains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理论：基于位置动力学（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）原理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粒子参数详解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旗帜飘扬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沙人脱落、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刀切豆腐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：布料撕裂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43</a:t>
            </a:r>
          </a:p>
        </p:txBody>
      </p:sp>
      <p:sp>
        <p:nvSpPr>
          <p:cNvPr id="8601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  <a:buChar char="•"/>
            </a:pPr>
            <a:r>
              <a:rPr lang="zh-CN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节点：point deform、pop awaken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、point generate、point replicate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休眠</a:t>
            </a:r>
            <a:r>
              <a:rPr 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、粒子数量插值</a:t>
            </a: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动力学缓存、动力学初始状态、动力学间断后继续解算</a:t>
            </a:r>
            <a:r>
              <a:rPr lang="en-US" altLang="zh-CN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：自己构造点变形工具、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驱动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柔体变形、撞击沙像并逐渐散落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、粒子分裂并汇聚成图案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44</a:t>
            </a:r>
            <a:r>
              <a:rPr lang="zh-CN" altLang="en-US" sz="2600" b="0" i="0">
                <a:latin typeface="Calibri" panose="020F0502020204030204"/>
              </a:rPr>
              <a:t>（</a:t>
            </a:r>
            <a:r>
              <a:rPr lang="en-US" altLang="zh-CN" sz="2600" b="0" i="0">
                <a:latin typeface="Calibri" panose="020F0502020204030204"/>
              </a:rPr>
              <a:t>TOP</a:t>
            </a:r>
            <a:r>
              <a:rPr lang="zh-CN" altLang="en-US" sz="2600" b="0" i="0">
                <a:latin typeface="Calibri" panose="020F0502020204030204"/>
              </a:rPr>
              <a:t>）</a:t>
            </a:r>
          </a:p>
        </p:txBody>
      </p:sp>
      <p:sp>
        <p:nvSpPr>
          <p:cNvPr id="2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Wedge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ROP Geometry Output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ocal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cheduler、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eneric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enerator、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ttribute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reate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常用节点详解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中的属性与变量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中参数并行输出的正确设置方法（避免随机取帧输出而影响性能）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Wedge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组合并行输出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...</a:t>
            </a:r>
          </a:p>
          <a:p>
            <a:pPr marL="171450" lvl="0" indent="-1714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ImageMagick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python script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Houdini server start…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：角色穿过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沙堆、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批量读取多套模型缓存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序列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：拉丝泥浆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5</a:t>
            </a:r>
            <a:r>
              <a:rPr sz="2600" b="0" i="0">
                <a:latin typeface="Calibri" panose="020F0502020204030204"/>
              </a:rPr>
              <a:t>（wire线动力学）</a:t>
            </a:r>
          </a:p>
        </p:txBody>
      </p:sp>
      <p:sp>
        <p:nvSpPr>
          <p:cNvPr id="901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解答思考题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节点：wireobject、wiresolver、gravity、wireglueconstraint、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staticobject、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multisolver、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Geometry Wrangle...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变量：$OBJID、$OBJ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...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wire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解算器：力属性的创建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基于属性的约束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毛发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脱落、热气球吊住角色运动、使用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制作热气球程序化纹理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6</a:t>
            </a:r>
          </a:p>
        </p:txBody>
      </p:sp>
      <p:sp>
        <p:nvSpPr>
          <p:cNvPr id="9216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节点：polycut、sbdpinconstraint、sbdspringconstraint、wireangularconstraint、wireangularspringconstraint、wireglueconstraint、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wirecapture、wiredeform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线变形器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基于节点的约束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动力学属性详解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内部力与外部力的应用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：文字柔体下落、风吹大树且树杈被</a:t>
            </a:r>
            <a:r>
              <a:rPr lang="zh-CN" altLang="en-US" sz="1200" kern="120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吹</a:t>
            </a:r>
            <a:r>
              <a:rPr lang="zh-CN" altLang="en-US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断、自动解除基于节点的约束</a:t>
            </a:r>
            <a:r>
              <a:rPr lang="en-US" altLang="zh-CN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7</a:t>
            </a:r>
            <a:r>
              <a:rPr sz="2600" b="0" i="0">
                <a:latin typeface="Calibri" panose="020F0502020204030204"/>
              </a:rPr>
              <a:t>（Cloth&amp;Solid柔体与实体）</a:t>
            </a:r>
          </a:p>
        </p:txBody>
      </p:sp>
      <p:sp>
        <p:nvSpPr>
          <p:cNvPr id="9421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节点：clothobject、clothsolver、sbdpinconstraint、clothstitchconstraint、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edgefracture、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clothcapture、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clothdeform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solidobject、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solidsolver、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tetrahedralize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cloth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变形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器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cloth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cloth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碎裂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及碎裂属性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cloth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力属性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solid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参数与属性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修复模型穿插错误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FEM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基本解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流程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实例：布块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散落、章鱼柔体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8</a:t>
            </a:r>
          </a:p>
        </p:txBody>
      </p:sp>
      <p:sp>
        <p:nvSpPr>
          <p:cNvPr id="9625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Solid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Conform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Solid Embed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Solid Fracture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FEM Target Constraint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FEM Fuse Constraint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FEM Attach Constraint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FEM Slide Constraint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FEM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Region Constraint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FEM Hybrid Object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解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算流程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能量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属性及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应用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低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精度驱动高精度解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算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实例：刀切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章鱼、解算褶皱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22</a:t>
            </a:r>
          </a:p>
        </p:txBody>
      </p:sp>
      <p:sp>
        <p:nvSpPr>
          <p:cNvPr id="23554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lvl="0" indent="-171450" algn="l" eaLnBrk="1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Minimum Position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not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ompare、Two Way Switch、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modulo...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逻辑操作符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lvl="0" algn="l" eaLnBrk="1" hangingPunct="1"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中数组的基本操作</a:t>
            </a:r>
          </a:p>
          <a:p>
            <a:pPr lvl="0" algn="l" eaLnBrk="1" hangingPunct="1">
              <a:defRPr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牛顿运动学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Soft Peak SOP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、木纹、空间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个方向随机运动、飞射出的蜘蛛网、实现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solver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基本解算功能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9</a:t>
            </a:r>
            <a:r>
              <a:rPr sz="2600" b="0" i="0">
                <a:latin typeface="Calibri" panose="020F0502020204030204"/>
              </a:rPr>
              <a:t>（Vellum动力学）</a:t>
            </a:r>
          </a:p>
        </p:txBody>
      </p:sp>
      <p:sp>
        <p:nvSpPr>
          <p:cNvPr id="9830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Attach to Geometry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Balloon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Cloth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Grain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         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Configure Hair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Softbody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Constraints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Drage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Glue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           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I/O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Pack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Unpack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struct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Weld Points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Stitch Points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           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Weld Points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Solver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Rest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Blend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Configure Grain Piece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、vellum xform pieces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sop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下的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设置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Vellum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静态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约束控制（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pin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stitch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weld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attach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glue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shape match...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动力学的布料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、线、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柔体（结构体、四面体、压力体、形态匹配与驱动）、沙子粒子等解算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流程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50</a:t>
            </a:r>
          </a:p>
        </p:txBody>
      </p:sp>
      <p:sp>
        <p:nvSpPr>
          <p:cNvPr id="10035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Constraint Property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Constraints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Object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Rest Blend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Solver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 vellum ref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erence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frame、 vellum attach constraint、detangle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…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手动创建约束线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brush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的塑性变形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稳定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运动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dop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下的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设置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Vellum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控制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使用detangle解决穿插（线穿插、面穿插）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混合解算、缠绕解算、自定义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运动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、人物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衣服解算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51</a:t>
            </a:r>
          </a:p>
        </p:txBody>
      </p:sp>
      <p:sp>
        <p:nvSpPr>
          <p:cNvPr id="10240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solver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重要参数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详解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重要属性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柔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体碰撞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粘贴、植物缠绕的链索桥断裂、鲨鱼撕裂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52</a:t>
            </a:r>
          </a:p>
        </p:txBody>
      </p:sp>
      <p:sp>
        <p:nvSpPr>
          <p:cNvPr id="10445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蠕虫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蠕动、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细胞分裂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53</a:t>
            </a:r>
            <a:r>
              <a:rPr sz="2600" b="0" i="0">
                <a:latin typeface="Calibri" panose="020F0502020204030204"/>
              </a:rPr>
              <a:t>（普通刚体）</a:t>
            </a:r>
          </a:p>
        </p:txBody>
      </p:sp>
      <p:sp>
        <p:nvSpPr>
          <p:cNvPr id="10649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10080625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创建碎块节点：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oronoi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racture、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oronoi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racture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oints、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xploded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iew、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Cluster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Interior Detail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 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Paint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Material Fracture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Boolean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、boolean fracture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自定义碎块（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voronoi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boolean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刚体创建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O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oint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ractured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Packed Object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刚体运动控制节点：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applydata、rbdstate、activevalue、Physical Parameters、group、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delete、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position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motion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（运动数据局部变量）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54</a:t>
            </a:r>
          </a:p>
        </p:txBody>
      </p:sp>
      <p:sp>
        <p:nvSpPr>
          <p:cNvPr id="10854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：voronoi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fracture configure object、voronoi fracture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solver、emptydata、modifydata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motion...</a:t>
            </a:r>
            <a:endParaRPr lang="en-US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刚体解算器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：rigidbodysolver（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Solver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Bullet Solver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普通刚体的自定义速度（</a:t>
            </a:r>
            <a:r>
              <a:rPr 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路径运动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DOP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Geometry Spreadsheet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数据构成</a:t>
            </a: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刚体运动数据、自定义动力学数据</a:t>
            </a: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函数：dopfield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()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dopoption()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、dophassubdata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()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自动碎裂技术</a:t>
            </a: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：求线速度与角速度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自动冻结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构造刚体碰撞次数数据、达到碰撞次数后刚体自动破碎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day5</a:t>
            </a:r>
            <a:r>
              <a:rPr lang="en-US" sz="2600" b="0" i="0" dirty="0">
                <a:latin typeface="Calibri" panose="020F0502020204030204"/>
              </a:rPr>
              <a:t>5</a:t>
            </a:r>
          </a:p>
        </p:txBody>
      </p:sp>
      <p:sp>
        <p:nvSpPr>
          <p:cNvPr id="41986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uv flatten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switchvalue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、switchsolver、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blend value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blend solver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、Copy Data Solver、OBJ Position、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dopimportrecords</a:t>
            </a:r>
            <a:r>
              <a:rPr lang="zh-CN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SOP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Geometry、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force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菜单节点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OBJ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级路径动画设置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路径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动画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与解算结合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DOP</a:t>
            </a:r>
            <a:r>
              <a:rPr lang="zh-CN" altLang="en-US" sz="120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通用</a:t>
            </a:r>
            <a:r>
              <a:rPr lang="zh-CN" altLang="en-US" sz="120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力场</a:t>
            </a:r>
            <a:r>
              <a:rPr lang="en-US" altLang="zh-CN" sz="120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force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力场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的遮罩与噪波、数据分享、场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采样、自定义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力场（风扇场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dophasfield()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dopnumrecords()</a:t>
            </a: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Impacts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数据及使用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实例：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自定义动画和解算动画融合、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切换刚体形态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day5</a:t>
            </a:r>
            <a:r>
              <a:rPr lang="en-US" sz="2600" b="0" i="0" dirty="0">
                <a:latin typeface="Calibri" panose="020F0502020204030204"/>
              </a:rPr>
              <a:t>6</a:t>
            </a:r>
          </a:p>
        </p:txBody>
      </p:sp>
      <p:sp>
        <p:nvSpPr>
          <p:cNvPr id="11264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lvl="0" indent="-171450" algn="l" eaLnBrk="1" hangingPunct="1"/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节点：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Collide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Relationship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dopimport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、Debris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Source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transform piece...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lvl="0" indent="-171450" algn="l" eaLnBrk="1" hangingPunct="1"/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pointtransform()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碰撞关系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lvl="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碰撞点与裂缝发射器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刚体运动驱动、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粒子驱动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小碎块的快速处理方法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实例：子弹快速击穿一排墙体、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创建小碎块</a:t>
            </a:r>
          </a:p>
          <a:p>
            <a:pPr marL="171450" indent="-171450"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day5</a:t>
            </a:r>
            <a:r>
              <a:rPr lang="en-US" sz="2600" b="0" i="0" dirty="0">
                <a:latin typeface="Calibri" panose="020F0502020204030204"/>
              </a:rPr>
              <a:t>7</a:t>
            </a:r>
            <a:r>
              <a:rPr sz="2600" b="0" i="0" dirty="0">
                <a:latin typeface="Calibri" panose="020F0502020204030204"/>
              </a:rPr>
              <a:t>（pack刚体）</a:t>
            </a:r>
          </a:p>
        </p:txBody>
      </p:sp>
      <p:sp>
        <p:nvSpPr>
          <p:cNvPr id="11469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acked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Configure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Convex Decomposite...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pack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刚体参数、常用属性、变形与变换动画继承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vop&amp;vex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的刚体运动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控制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（墙体自动倒塌、沿曲线运动）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pack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刚体属性总结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：角色变形碎裂、龙卷风摧毁楼房与地面陷落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day5</a:t>
            </a:r>
            <a:r>
              <a:rPr lang="en-US" sz="2600" b="0" i="0" dirty="0">
                <a:latin typeface="Calibri" panose="020F0502020204030204"/>
              </a:rPr>
              <a:t>8</a:t>
            </a:r>
          </a:p>
        </p:txBody>
      </p:sp>
      <p:sp>
        <p:nvSpPr>
          <p:cNvPr id="11673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节点：rbdpinconstraint、rbdhingeconstraint、rbdspringconstraint、rbdangularconstraint、rbdangularspringconstraint、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rbdsliderconstraint、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rbdconetwistconstraint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Connect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Adjacent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Pieces、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Constraint Properties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Glue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Cluster</a:t>
            </a:r>
            <a:endParaRPr lang="en-US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Hard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Constraint Relationship、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Bullet Soft Constraint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Relationship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Spring 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Constraint Relationship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</a:p>
          <a:p>
            <a:pPr marL="171450" indent="-171450" algn="l" eaLnBrk="1" hangingPunct="1"/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Glue 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Constraint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Relationship、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Cone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Twist Constraint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Relationship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、Constraint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Network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约束网构造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详解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网参数与属性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约束网动态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：吊链、物理碰撞能量守恒实验</a:t>
            </a: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23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normalize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、dot、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acos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clamp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Pow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Texture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length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rest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、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negate、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Trigonometric Functions、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displace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along normal...</a:t>
            </a: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：向量运算、向量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点乘、反三角函数、图形学中的经典光照模型、置换原理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2D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纹理坐标、处理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纹理坐标滑动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实例：手动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构造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漫反射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diffuse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specular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聚光灯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AO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、棋盘格程序纹理、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3S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场景转图片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</a:t>
            </a:r>
            <a:r>
              <a:rPr kumimoji="0" lang="zh-CN" altLang="zh-CN" sz="1200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</a:t>
            </a:r>
            <a:r>
              <a:rPr kumimoji="0" lang="zh-CN" altLang="en-US" sz="1200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构造阴影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day5</a:t>
            </a:r>
            <a:r>
              <a:rPr lang="en-US" sz="2600" b="0" i="0" dirty="0">
                <a:latin typeface="Calibri" panose="020F0502020204030204"/>
              </a:rPr>
              <a:t>9</a:t>
            </a:r>
          </a:p>
        </p:txBody>
      </p:sp>
      <p:sp>
        <p:nvSpPr>
          <p:cNvPr id="11878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Glue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约束自动切换成其它约束（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next_constraint_name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next_constraint_type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任意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自动切换成其它约束</a:t>
            </a:r>
            <a:endParaRPr lang="en-US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滚动脱落、巨龙勒碎建筑物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带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钢筋的刚体碰撞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变形、刀切黄瓜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60</a:t>
            </a:r>
            <a:r>
              <a:rPr sz="2600" b="0" i="0" dirty="0">
                <a:latin typeface="Calibri" panose="020F0502020204030204"/>
              </a:rPr>
              <a:t>（sop刚体）</a:t>
            </a:r>
          </a:p>
        </p:txBody>
      </p:sp>
      <p:sp>
        <p:nvSpPr>
          <p:cNvPr id="12083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bullet solver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configure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constraints from rules、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constraint properties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convert constraints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RBD constraints from lines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constraints from curves...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sop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下刚体解算流程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向导变形破碎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61</a:t>
            </a:r>
          </a:p>
        </p:txBody>
      </p:sp>
      <p:sp>
        <p:nvSpPr>
          <p:cNvPr id="12288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connected faces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disconnected faces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Pack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Unpack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deform pieces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获取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与设置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pack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对象的变换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实例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玻璃破碎、地面陷落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裂缝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破碎流程：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两次解算法、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约束法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62</a:t>
            </a:r>
          </a:p>
        </p:txBody>
      </p:sp>
      <p:sp>
        <p:nvSpPr>
          <p:cNvPr id="12493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实例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墙体二次破碎、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复联四灰飞烟灭效果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63</a:t>
            </a:r>
            <a:r>
              <a:rPr sz="2600" b="0" i="0" dirty="0">
                <a:latin typeface="Calibri" panose="020F0502020204030204"/>
              </a:rPr>
              <a:t>（Flip流体）</a:t>
            </a:r>
          </a:p>
        </p:txBody>
      </p:sp>
      <p:sp>
        <p:nvSpPr>
          <p:cNvPr id="12697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节点：FLIP fluid object、FLIP Solver（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Particle Motion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Flip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Source、Volume Source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生命设置、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粒子插值、液滴、旋度、贴图坐标等用法详解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</a:p>
          <a:p>
            <a:pPr marL="171450" indent="-171450" algn="l" eaLnBrk="1" hangingPunct="1">
              <a:buClrTx/>
              <a:buSzTx/>
            </a:pP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64</a:t>
            </a:r>
          </a:p>
        </p:txBody>
      </p:sp>
      <p:sp>
        <p:nvSpPr>
          <p:cNvPr id="12902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节点：FLIP Solver（Volume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Motion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碰撞、密度、散度、粘性、碰撞反馈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Motion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narrow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band</a:t>
            </a: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内部剖析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day6</a:t>
            </a:r>
            <a:r>
              <a:rPr lang="en-US" sz="2600" b="0" i="0" dirty="0">
                <a:latin typeface="Calibri" panose="020F0502020204030204"/>
              </a:rPr>
              <a:t>5</a:t>
            </a:r>
          </a:p>
        </p:txBody>
      </p:sp>
      <p:sp>
        <p:nvSpPr>
          <p:cNvPr id="13107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POP 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Attribute from Volume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Fluid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Compress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source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Gas Temperature Update...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各种场详解（自定义白水发射器）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基于物理方式</a:t>
            </a:r>
            <a:r>
              <a:rPr lang="zh-CN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融化与凝固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液体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分层、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融化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、猪头物理融化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</a:p>
          <a:p>
            <a:pPr marL="171450" indent="-171450" algn="l" eaLnBrk="1" hangingPunct="1">
              <a:buClrTx/>
              <a:buSzTx/>
            </a:pPr>
            <a:endParaRPr lang="en-US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day6</a:t>
            </a:r>
            <a:r>
              <a:rPr lang="en-US" sz="2600" b="0" i="0" dirty="0">
                <a:latin typeface="Calibri" panose="020F0502020204030204"/>
              </a:rPr>
              <a:t>6</a:t>
            </a:r>
          </a:p>
        </p:txBody>
      </p:sp>
      <p:sp>
        <p:nvSpPr>
          <p:cNvPr id="13312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节点：gas calculate、gas match field、gas particle to field、gas field to particle、gas blur、gas extrapolate、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Basic liquid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uniform volume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ocean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sop merge field...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自定义速度场（三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种方法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水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渲染、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根据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vorticity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添加置换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细节、双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rest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应用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实例：有色液体混合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、卷浪解算、水树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（水沿着树杈生长）、奶冠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拉丝、飞机滑过水面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day6</a:t>
            </a:r>
            <a:r>
              <a:rPr lang="en-US" sz="2600" b="0" i="0" dirty="0">
                <a:latin typeface="Calibri" panose="020F0502020204030204"/>
              </a:rPr>
              <a:t>7</a:t>
            </a:r>
          </a:p>
        </p:txBody>
      </p:sp>
      <p:sp>
        <p:nvSpPr>
          <p:cNvPr id="13517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节点：Volume Rasterize Particles、Whitewater Source、Whitewater Object、Whitewater Solver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白水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解算流程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白水渲染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使用工具架创建白水工作流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day6</a:t>
            </a:r>
            <a:r>
              <a:rPr lang="en-US" sz="2600" b="0" i="0" dirty="0">
                <a:latin typeface="Calibri" panose="020F0502020204030204"/>
              </a:rPr>
              <a:t>8</a:t>
            </a:r>
          </a:p>
        </p:txBody>
      </p:sp>
      <p:sp>
        <p:nvSpPr>
          <p:cNvPr id="13721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Fluid Force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与刚体碰撞交互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（三种方法：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fluid force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feedback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法、自定义法）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水中行走（基于工具架）、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洪水冲毁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大桥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24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reflect、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refract</a:t>
            </a: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cross...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fontAlgn="auto" hangingPunct="1"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理论：图形学中的反射、折射原理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：叉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乘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：手动构造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反射与折射、龙卷风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fontAlgn="auto" hangingPunct="1"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 noProof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思考题：鸟巢、折射</a:t>
            </a:r>
            <a:endParaRPr lang="en-US" altLang="zh-CN" sz="12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day6</a:t>
            </a:r>
            <a:r>
              <a:rPr lang="en-US" sz="2600" b="0" i="0" dirty="0">
                <a:latin typeface="Calibri" panose="020F0502020204030204"/>
              </a:rPr>
              <a:t>9</a:t>
            </a:r>
          </a:p>
        </p:txBody>
      </p:sp>
      <p:sp>
        <p:nvSpPr>
          <p:cNvPr id="13926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 Ocean Evaluate、Ocean Spectrum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Ocean Foam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Ocean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urface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cean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olume...</a:t>
            </a: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海洋材质、海洋泡沫（材质法与粒子法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流体框与轮船同步运动的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：海洋渲染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70</a:t>
            </a:r>
          </a:p>
        </p:txBody>
      </p:sp>
      <p:sp>
        <p:nvSpPr>
          <p:cNvPr id="1413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cean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source、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Particle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Fluid Surface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详解、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Particle Fluid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Mask...</a:t>
            </a: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解算表面与海洋表面融合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ocean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海洋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变形的权重融合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海洋工作流程详解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工具架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海洋工具详解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轮船在海面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航行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71</a:t>
            </a:r>
          </a:p>
        </p:txBody>
      </p:sp>
      <p:sp>
        <p:nvSpPr>
          <p:cNvPr id="14336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与刚体交互时保持体积稳定的设置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向导海洋层、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船在海面定位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流体目标变形（两种方法：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force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法与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surfacepressure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法）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任意形体水面解算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打湿效果（基于模型、基于贴图）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涟漪解算器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海面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形成水怪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72</a:t>
            </a:r>
          </a:p>
        </p:txBody>
      </p:sp>
      <p:sp>
        <p:nvSpPr>
          <p:cNvPr id="14336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Boundary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Collide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Container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Solver...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下的预置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Lava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Beach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Wave Tank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Ocean Layer...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karma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渲染海洋及衰减材质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73</a:t>
            </a:r>
            <a:r>
              <a:rPr sz="2600" b="0" i="0" dirty="0">
                <a:latin typeface="Calibri" panose="020F0502020204030204"/>
              </a:rPr>
              <a:t>（smoke&amp;pyro）</a:t>
            </a:r>
          </a:p>
        </p:txBody>
      </p:sp>
      <p:sp>
        <p:nvSpPr>
          <p:cNvPr id="14541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节点：pyro source、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Attribute Noise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Rasterize Attributes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smoke object、smoke solver、Gas Dissipate、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Visualization、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resize fluid dynamic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calculate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linear combination...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动力学关系（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pump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collision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sink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）两种方法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smoke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系统讲解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烟雾消散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流体框自动匹配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Cd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场的使用：彩色烟雾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实例：刚体破碎烟雾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74</a:t>
            </a:r>
          </a:p>
        </p:txBody>
      </p:sp>
      <p:sp>
        <p:nvSpPr>
          <p:cNvPr id="14745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pyro solver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、Gas Curve Force、Gas Advect、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Advect Field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Advect Field CL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Wind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Damp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axis force...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理论：燃烧原理、燃烧过程详解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pyro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系统讲解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驱动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模型与场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实例：火龙卷、燃烧的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传播、火星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day7</a:t>
            </a:r>
            <a:r>
              <a:rPr lang="en-US" sz="2600" b="0" i="0" dirty="0">
                <a:latin typeface="Calibri" panose="020F0502020204030204"/>
              </a:rPr>
              <a:t>5</a:t>
            </a:r>
          </a:p>
        </p:txBody>
      </p:sp>
      <p:sp>
        <p:nvSpPr>
          <p:cNvPr id="14950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Resize Fluid Dynamic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（详解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Cluster Points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流体框自动匹配详解</a:t>
            </a: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pyro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材质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cluster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多流体框解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（静态框、动态框）</a:t>
            </a: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terrain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地形初步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：树林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着火、导弹拖尾（又弯又长的烟雾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day7</a:t>
            </a:r>
            <a:r>
              <a:rPr lang="en-US" sz="2600" b="0" i="0" dirty="0">
                <a:latin typeface="Calibri" panose="020F0502020204030204"/>
              </a:rPr>
              <a:t>6</a:t>
            </a:r>
          </a:p>
        </p:txBody>
      </p:sp>
      <p:sp>
        <p:nvSpPr>
          <p:cNvPr id="15155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smoke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sparse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sparse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solver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稀疏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流体详解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照明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角色燃烧、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导弹拖尾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day7</a:t>
            </a:r>
            <a:r>
              <a:rPr lang="en-US" sz="2600" b="0" i="0" dirty="0">
                <a:latin typeface="Calibri" panose="020F0502020204030204"/>
              </a:rPr>
              <a:t>7</a:t>
            </a:r>
          </a:p>
        </p:txBody>
      </p:sp>
      <p:sp>
        <p:nvSpPr>
          <p:cNvPr id="15360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：pyro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sourcespread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burst source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：连续爆炸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day7</a:t>
            </a:r>
            <a:r>
              <a:rPr lang="en-US" sz="2600" b="0" i="0" dirty="0">
                <a:latin typeface="Calibri" panose="020F0502020204030204"/>
              </a:rPr>
              <a:t>8</a:t>
            </a:r>
          </a:p>
        </p:txBody>
      </p:sp>
      <p:sp>
        <p:nvSpPr>
          <p:cNvPr id="15565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Trail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Trail Path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Trail Source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Bake Volume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scatter from burst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advanced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shader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预制的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6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个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节点详解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基于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advanced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shader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的烟火分层渲染与合成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：带拖尾的大爆炸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5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Point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Count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、Point Cloud Open、Point Cloud Filter、Point Cloud Import by Index、Point Cloud Farthest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Point Cloud Num Found、Point Cloud Find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lvl="0" algn="l" eaLnBrk="1" fontAlgn="auto" hangingPunct="1">
              <a:defRPr/>
            </a:pP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Block Begin If、Block End、Block Begin For、exp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fontAlgn="auto" hangingPunct="1"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vop&amp;vex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条件判断、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循环语句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pPr algn="l" eaLnBrk="1" fontAlgn="auto" hangingPunct="1">
              <a:defRPr/>
            </a:pP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指数衰减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手动构造不同距离的属性传递、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带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边缘衰减的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ripple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变形器、手动构造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scatter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节点的保持点间隔功能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en-US" altLang="zh-CN" sz="1200" noProof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1" fontAlgn="auto" hangingPunct="1">
              <a:defRPr/>
            </a:pP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</a:t>
            </a:r>
            <a:r>
              <a:rPr lang="zh-CN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雨点</a:t>
            </a: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打到水面产生的多处涟漪</a:t>
            </a:r>
            <a:r>
              <a:rPr lang="zh-CN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变形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fontAlgn="auto" hangingPunct="1"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 noProof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思考题：雨点打到水面产生多处涟漪变形并慢慢恢复平静、雨点打在球面上的涟漪变形</a:t>
            </a:r>
            <a:endParaRPr lang="en-US" altLang="zh-CN" sz="1200" b="1" noProof="1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79 </a:t>
            </a:r>
            <a:r>
              <a:rPr sz="2600" b="0" i="0" dirty="0" smtClean="0">
                <a:latin typeface="Calibri" panose="020F0502020204030204"/>
              </a:rPr>
              <a:t>VEX </a:t>
            </a:r>
            <a:r>
              <a:rPr sz="2600" b="0" i="0" dirty="0" err="1" smtClean="0">
                <a:latin typeface="Calibri" panose="020F0502020204030204"/>
              </a:rPr>
              <a:t>编程</a:t>
            </a:r>
            <a:r>
              <a:rPr lang="en-US" altLang="zh-CN" sz="1600" b="0" i="0" dirty="0" smtClean="0">
                <a:latin typeface="Calibri" panose="020F0502020204030204"/>
              </a:rPr>
              <a:t>(</a:t>
            </a:r>
            <a:r>
              <a:rPr sz="1600" b="0" i="0" dirty="0" err="1" smtClean="0">
                <a:latin typeface="Calibri" panose="020F0502020204030204"/>
              </a:rPr>
              <a:t>进阶篇</a:t>
            </a:r>
            <a:r>
              <a:rPr lang="en-US" sz="1600" b="0" i="0" dirty="0" smtClean="0">
                <a:latin typeface="Calibri" panose="020F0502020204030204"/>
              </a:rPr>
              <a:t>)</a:t>
            </a:r>
            <a:endParaRPr sz="1600" b="0" i="0" dirty="0">
              <a:latin typeface="Calibri" panose="020F0502020204030204"/>
            </a:endParaRPr>
          </a:p>
        </p:txBody>
      </p:sp>
      <p:sp>
        <p:nvSpPr>
          <p:cNvPr id="16998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vex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创建几何体：直线、螺旋线、螺旋虚线、相邻点连线、模型转线框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几何体函数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实例：使用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vex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树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80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7203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maketransform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()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set()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物体变换与空间变换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使用二次叉乘法构造标准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正交基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使用标准正交基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构造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自定义变换矩阵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局部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空间转世界空间、世界空间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转局部空间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实例：路径变形、粒子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径向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环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81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7408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vex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实例：修复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球体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穿插、拉普拉斯光滑、穿插膨胀变形、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delta mush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dirty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82 </a:t>
            </a:r>
            <a:r>
              <a:rPr sz="2600" b="0" i="0" dirty="0" err="1" smtClean="0">
                <a:latin typeface="Calibri" panose="020F0502020204030204"/>
              </a:rPr>
              <a:t>Crowd群集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8432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Mocap Biped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ROP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Prep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 Terrain  Adaptation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Clip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Edit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Layer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Crowd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Source SOP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Object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State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Transition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 agent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素材输出、导入工作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山脉上行走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固定步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动画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层的使用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群集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解算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工作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流程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83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8637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rowd Trigger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Crowd Trigger Logic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POP Steer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* 系列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Look At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Solver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群集行为控制：互相躲避、障碍物躲避、汇聚、对齐、保持间隔、徘徊、路径运动、靠近、转向约束、基于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vop&amp;vex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的自定义行为控制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…</a:t>
            </a: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群集解算器、注视、步迹锁定</a:t>
            </a: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触发器详解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84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8841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  节点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Agent Clip Transition Graph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Collision Layer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Configure Joints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gent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onstraint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etwork、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Test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Simulation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Ragdoll</a:t>
            </a: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群集碰撞解算流程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实例：观众群集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85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9046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：Agent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Transform Group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Relationship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Unpack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局部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ragdoll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解算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群集二级特效：毛发、衣服、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烟尘、受爆炸冲击影响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群集材质方法：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Material Style Sheets</a:t>
            </a: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实例：队形变阵、两军冲锋对打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6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解答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：transform axis（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sop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constant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（构造矩阵）、multiply（矩阵运算）、Transform Matrix、translate、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rotate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scale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Degrees to Radians、Radians to Degrees、invert、align、extractxform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理论：矩阵概念、矩阵表示、矩阵几何意义、矩阵操作（矩阵对向量、矩阵对矩阵、逆矩阵、转置、秩、复合矩阵）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twist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变形器、蜗牛、羽毛、自定义轴心的变换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思考题：海洋漩涡</a:t>
            </a:r>
            <a:endParaRPr kumimoji="0" 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7</a:t>
            </a:r>
          </a:p>
        </p:txBody>
      </p:sp>
      <p:sp>
        <p:nvSpPr>
          <p:cNvPr id="5120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海洋漩涡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节点：SOP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ocean evaluate、ocean spectrum、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volume、IsoOffset、Volume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Blur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、points from volume...</a:t>
            </a:r>
          </a:p>
          <a:p>
            <a:pPr algn="l" eaLnBrk="1" hangingPunct="1">
              <a:buClrTx/>
              <a:buSzTx/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VOP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Volume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Sample、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Sample Vector、Volume Gradient、Volume Index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、Volume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Index To Pos、</a:t>
            </a: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Volume Pos To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Index、Volume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Resolution、Volume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Index Vector...</a:t>
            </a: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矩阵练习：旋转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、任意路径螺旋线、变形女（转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方法）；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volume概念、Fog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概念、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SDF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概念、梯度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向量场的采样方法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实例：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粒子表面吸附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、向量场对粒子传输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思考题：海内的点飘到海面并同步流动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8</a:t>
            </a:r>
          </a:p>
        </p:txBody>
      </p:sp>
      <p:sp>
        <p:nvSpPr>
          <p:cNvPr id="5325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常用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volume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convertvolume、Attribute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from Volume、volume from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attrib、volume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bound、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volumemix、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volume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reduce、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volume feather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primitive（volume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显示编辑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、volume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slice、volume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trail、convert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、volume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resample、</a:t>
            </a:r>
          </a:p>
          <a:p>
            <a:pPr algn="l" eaLnBrk="1" hangingPunct="1">
              <a:buClrTx/>
              <a:buSzTx/>
            </a:pP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volume 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compress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stamp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 wrangle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</a:t>
            </a: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颜色场的设置方法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Ocean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的流体</a:t>
            </a:r>
            <a:r>
              <a:rPr lang="zh-CN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场的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水沫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彩色烟雾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、蜡烛火焰（两种方法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）、根据远近距离自动切换流体分辨率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mRhN2YwZmYyZTllMWU5N2JiOTQ5Y2NjODE3YWViYTEifQ=="/>
  <p:tag name="KSO_WPP_MARK_KEY" val="b3690385-8445-42b1-8985-212436402e2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2137</Words>
  <Application>Microsoft Office PowerPoint</Application>
  <PresentationFormat>自定义</PresentationFormat>
  <Paragraphs>433</Paragraphs>
  <Slides>66</Slides>
  <Notes>66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66</vt:i4>
      </vt:variant>
    </vt:vector>
  </HeadingPairs>
  <TitlesOfParts>
    <vt:vector size="68" baseType="lpstr">
      <vt:lpstr>Office 主题</vt:lpstr>
      <vt:lpstr>2_Office 主题</vt:lpstr>
      <vt:lpstr>《视域传奇Houdini特效课程大纲》 第二阶段（面授课程）</vt:lpstr>
      <vt:lpstr>day21（VOP&amp;VEX）(同时讲解与vop对应的vex函数)</vt:lpstr>
      <vt:lpstr>day22</vt:lpstr>
      <vt:lpstr>day23</vt:lpstr>
      <vt:lpstr>day24</vt:lpstr>
      <vt:lpstr>day25</vt:lpstr>
      <vt:lpstr>day26</vt:lpstr>
      <vt:lpstr>day27</vt:lpstr>
      <vt:lpstr>day28</vt:lpstr>
      <vt:lpstr>day29</vt:lpstr>
      <vt:lpstr>day30</vt:lpstr>
      <vt:lpstr>day31（材质VOP）</vt:lpstr>
      <vt:lpstr>day32</vt:lpstr>
      <vt:lpstr>day33</vt:lpstr>
      <vt:lpstr>day34</vt:lpstr>
      <vt:lpstr>day35（VEX 语法总结）</vt:lpstr>
      <vt:lpstr>day36（POP）(开讲dop动力学模块)</vt:lpstr>
      <vt:lpstr>day37</vt:lpstr>
      <vt:lpstr>day38</vt:lpstr>
      <vt:lpstr>day39</vt:lpstr>
      <vt:lpstr>day40</vt:lpstr>
      <vt:lpstr>day41</vt:lpstr>
      <vt:lpstr>day42（PBD）</vt:lpstr>
      <vt:lpstr>day43</vt:lpstr>
      <vt:lpstr>day44（TOP）</vt:lpstr>
      <vt:lpstr>day45（wire线动力学）</vt:lpstr>
      <vt:lpstr>day46</vt:lpstr>
      <vt:lpstr>day47（Cloth&amp;Solid柔体与实体）</vt:lpstr>
      <vt:lpstr>day48</vt:lpstr>
      <vt:lpstr>day49（Vellum动力学）</vt:lpstr>
      <vt:lpstr>day50</vt:lpstr>
      <vt:lpstr>day51</vt:lpstr>
      <vt:lpstr>day52</vt:lpstr>
      <vt:lpstr>day53（普通刚体）</vt:lpstr>
      <vt:lpstr>day54</vt:lpstr>
      <vt:lpstr>day55</vt:lpstr>
      <vt:lpstr>day56</vt:lpstr>
      <vt:lpstr>day57（pack刚体）</vt:lpstr>
      <vt:lpstr>day58</vt:lpstr>
      <vt:lpstr>day59</vt:lpstr>
      <vt:lpstr>day60（sop刚体）</vt:lpstr>
      <vt:lpstr>day61</vt:lpstr>
      <vt:lpstr>day62</vt:lpstr>
      <vt:lpstr>day63（Flip流体）</vt:lpstr>
      <vt:lpstr>day64</vt:lpstr>
      <vt:lpstr>day65</vt:lpstr>
      <vt:lpstr>day66</vt:lpstr>
      <vt:lpstr>day67</vt:lpstr>
      <vt:lpstr>day68</vt:lpstr>
      <vt:lpstr>day69</vt:lpstr>
      <vt:lpstr>day70</vt:lpstr>
      <vt:lpstr>day71</vt:lpstr>
      <vt:lpstr>day72</vt:lpstr>
      <vt:lpstr>day73（smoke&amp;pyro）</vt:lpstr>
      <vt:lpstr>day74</vt:lpstr>
      <vt:lpstr>day75</vt:lpstr>
      <vt:lpstr>day76</vt:lpstr>
      <vt:lpstr>day77</vt:lpstr>
      <vt:lpstr>day78</vt:lpstr>
      <vt:lpstr>day79 VEX 编程(进阶篇)</vt:lpstr>
      <vt:lpstr>day80</vt:lpstr>
      <vt:lpstr>day81</vt:lpstr>
      <vt:lpstr>day82 Crowd群集</vt:lpstr>
      <vt:lpstr>day83</vt:lpstr>
      <vt:lpstr>day84</vt:lpstr>
      <vt:lpstr>day85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lxx</dc:creator>
  <cp:lastModifiedBy>Administrator</cp:lastModifiedBy>
  <cp:revision>1281</cp:revision>
  <dcterms:created xsi:type="dcterms:W3CDTF">2016-06-25T06:49:00Z</dcterms:created>
  <dcterms:modified xsi:type="dcterms:W3CDTF">2023-09-15T06:47:02Z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72188ACB639E4AE3805A80DD2029A862</vt:lpwstr>
  </property>
</Properties>
</file>